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1196" r:id="rId2"/>
    <p:sldId id="1147" r:id="rId3"/>
    <p:sldId id="1148" r:id="rId4"/>
    <p:sldId id="1149" r:id="rId5"/>
    <p:sldId id="1150" r:id="rId6"/>
    <p:sldId id="1165" r:id="rId7"/>
    <p:sldId id="1252" r:id="rId8"/>
    <p:sldId id="1256" r:id="rId9"/>
    <p:sldId id="1257" r:id="rId10"/>
    <p:sldId id="1276" r:id="rId11"/>
    <p:sldId id="1258" r:id="rId12"/>
    <p:sldId id="1173" r:id="rId13"/>
    <p:sldId id="1260" r:id="rId14"/>
    <p:sldId id="1267" r:id="rId15"/>
    <p:sldId id="1268" r:id="rId16"/>
    <p:sldId id="1264" r:id="rId17"/>
    <p:sldId id="1265" r:id="rId18"/>
    <p:sldId id="1270" r:id="rId19"/>
    <p:sldId id="1271" r:id="rId20"/>
    <p:sldId id="1273" r:id="rId21"/>
    <p:sldId id="1277" r:id="rId22"/>
    <p:sldId id="1278" r:id="rId23"/>
    <p:sldId id="1279" r:id="rId24"/>
    <p:sldId id="1177" r:id="rId25"/>
    <p:sldId id="1178" r:id="rId26"/>
    <p:sldId id="1214" r:id="rId27"/>
    <p:sldId id="1181" r:id="rId28"/>
    <p:sldId id="1253" r:id="rId29"/>
    <p:sldId id="1263" r:id="rId30"/>
    <p:sldId id="1262" r:id="rId31"/>
    <p:sldId id="1261" r:id="rId32"/>
    <p:sldId id="1269" r:id="rId33"/>
    <p:sldId id="1266" r:id="rId34"/>
    <p:sldId id="1272" r:id="rId35"/>
    <p:sldId id="1274" r:id="rId36"/>
    <p:sldId id="1280" r:id="rId37"/>
    <p:sldId id="1255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4EF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621" autoAdjust="0"/>
    <p:restoredTop sz="86190" autoAdjust="0"/>
  </p:normalViewPr>
  <p:slideViewPr>
    <p:cSldViewPr>
      <p:cViewPr varScale="1">
        <p:scale>
          <a:sx n="109" d="100"/>
          <a:sy n="109" d="100"/>
        </p:scale>
        <p:origin x="27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6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" d="1"/>
        <a:sy n="1" d="1"/>
      </p:scale>
      <p:origin x="0" y="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FDE589-B842-774E-B1BE-00D1F5DB6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3D4407-9C3C-FA41-B06F-88215CA91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53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04F0C-D2BB-BF4F-98A9-7D49B7B909E6}" type="slidenum">
              <a:rPr lang="en-US"/>
              <a:pPr/>
              <a:t>1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6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D4407-9C3C-FA41-B06F-88215CA91A5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66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FA330-D087-CF44-347B-56D8F810A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36DE5D-DB5E-6149-7157-CA0CE2B2A5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374FC6-7B77-CA88-11E7-721035A1C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3252E-B53F-E67E-8A5B-201956F00F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D4407-9C3C-FA41-B06F-88215CA91A5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8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5E3CA-F310-F6D7-BF14-323A98915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F8BD73-8E11-2EAD-44DC-EB54371ECC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1D53B7-A2DC-EA1A-F538-9B446D855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68FA3-7556-978C-C3AD-3CE08A9F0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D4407-9C3C-FA41-B06F-88215CA91A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92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04F0C-D2BB-BF4F-98A9-7D49B7B909E6}" type="slidenum">
              <a:rPr lang="en-US"/>
              <a:pPr/>
              <a:t>24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14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10F5F-7B08-D746-AFAB-A06F60351DFE}" type="slidenum">
              <a:rPr lang="en-US"/>
              <a:pPr/>
              <a:t>25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23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032BD2-9179-6145-B6D9-B530EFBE28C8}" type="slidenum">
              <a:rPr lang="en-US"/>
              <a:pPr/>
              <a:t>26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16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D4407-9C3C-FA41-B06F-88215CA91A5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48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D4407-9C3C-FA41-B06F-88215CA91A5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2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D4407-9C3C-FA41-B06F-88215CA91A5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31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5E3CA-F310-F6D7-BF14-323A98915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F8BD73-8E11-2EAD-44DC-EB54371ECC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1D53B7-A2DC-EA1A-F538-9B446D855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68FA3-7556-978C-C3AD-3CE08A9F0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D4407-9C3C-FA41-B06F-88215CA91A5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6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468B5-65F3-4F49-8384-76C35B5C73C5}" type="slidenum">
              <a:rPr lang="en-US"/>
              <a:pPr/>
              <a:t>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859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04F0C-D2BB-BF4F-98A9-7D49B7B909E6}" type="slidenum">
              <a:rPr lang="en-US"/>
              <a:pPr/>
              <a:t>37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2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468B5-65F3-4F49-8384-76C35B5C73C5}" type="slidenum">
              <a:rPr lang="en-US"/>
              <a:pPr/>
              <a:t>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86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468B5-65F3-4F49-8384-76C35B5C73C5}" type="slidenum">
              <a:rPr lang="en-US"/>
              <a:pPr/>
              <a:t>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6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468B5-65F3-4F49-8384-76C35B5C73C5}" type="slidenum">
              <a:rPr lang="en-US"/>
              <a:pPr/>
              <a:t>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68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D4407-9C3C-FA41-B06F-88215CA91A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40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D4407-9C3C-FA41-B06F-88215CA91A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23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D4407-9C3C-FA41-B06F-88215CA91A5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01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D4407-9C3C-FA41-B06F-88215CA91A5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9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BA9FF-D046-EB41-AF58-4B42EB691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CB670-3B1A-6643-99A6-65827F3E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E6B8A-261A-2546-9CB6-3DD1954F0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A2CA8-BC0D-8646-9A92-E88B59E95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7694A-DB56-7C40-B4C0-F84DF2AD9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E715-4EF9-3D4F-A7EF-5671A30C2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28706-AA1C-7948-A3AF-C534693B2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84152-C95B-5745-92E7-BFBE1C15E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5CF42-503B-214A-8DA3-4B873A26B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0B57C-0316-8A44-8EB5-9ADC407C4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6895-4E02-F147-9F32-26FAF0A77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B5038-A529-7D40-BA8D-E38287F47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F40C8F-5A6E-3449-8421-1614ACDB4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advClick="0" advTm="5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localhost/MUSIC/44%2520sec%2520trimmed%2520Wedding%2520Song.mp4" TargetMode="External"/><Relationship Id="rId1" Type="http://schemas.microsoft.com/office/2007/relationships/media" Target="file://localhost/MUSIC/44%2520sec%2520trimmed%2520Wedding%2520Song.mp4" TargetMode="Externa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4806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51BFC-863A-49E3-846D-01D336309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43B68B6C-C0C4-41B7-AE25-79F2F4432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CAPT William S. “Bud” Orr,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>
                <a:solidFill>
                  <a:schemeClr val="tx1"/>
                </a:solidFill>
                <a:latin typeface="Times"/>
                <a:cs typeface="Times"/>
              </a:rPr>
              <a:t>July 08</a:t>
            </a: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, 2024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E42C37-9589-D54A-FC81-C36D59A7A074}"/>
              </a:ext>
            </a:extLst>
          </p:cNvPr>
          <p:cNvSpPr>
            <a:spLocks/>
          </p:cNvSpPr>
          <p:nvPr/>
        </p:nvSpPr>
        <p:spPr bwMode="auto">
          <a:xfrm>
            <a:off x="7162800" y="4419600"/>
            <a:ext cx="1355287" cy="13542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Meritorious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 Service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Medal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2200" dirty="0">
              <a:latin typeface="Times"/>
              <a:ea typeface="Helvetica Neue Bold Condensed" charset="0"/>
              <a:cs typeface="Times"/>
              <a:sym typeface="Helvetica Neue Bold Condense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D2318-F301-AC89-35E2-7D6B7FAC07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68429" y="1710332"/>
            <a:ext cx="3556171" cy="4690468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AFE32A-CEB3-0FA3-8AC9-FE1975B8ED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917" r="22917"/>
          <a:stretch/>
        </p:blipFill>
        <p:spPr>
          <a:xfrm>
            <a:off x="7239000" y="1676400"/>
            <a:ext cx="1188720" cy="23774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9504098"/>
      </p:ext>
    </p:extLst>
  </p:cSld>
  <p:clrMapOvr>
    <a:masterClrMapping/>
  </p:clrMapOvr>
  <p:transition spd="slow" advClick="0" advTm="8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12921"/>
            <a:ext cx="9144000" cy="1563479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no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CAPT William S. “Bud” Orr,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July 08,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DDC511-53B6-8B42-81D6-DD2A018836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71775" y="1752600"/>
            <a:ext cx="3600450" cy="4800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27000" dist="76200" dir="2700000" algn="ctr" rotWithShape="0">
              <a:schemeClr val="tx1">
                <a:alpha val="9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936543"/>
      </p:ext>
    </p:extLst>
  </p:cSld>
  <p:clrMapOvr>
    <a:masterClrMapping/>
  </p:clrMapOvr>
  <p:transition spd="slow" advClick="0" advTm="8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CAPT Jon A. McBride,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August 07, 2024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7162800" y="4436983"/>
            <a:ext cx="1219200" cy="13542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Legion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 of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Merit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2200" dirty="0">
              <a:latin typeface="Times"/>
              <a:ea typeface="Helvetica Neue Bold Condensed" charset="0"/>
              <a:cs typeface="Times"/>
              <a:sym typeface="Helvetica Neue Bold Condense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EC8DA-0C5E-DE41-9786-55ABB74E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04404" y="1752600"/>
            <a:ext cx="3695493" cy="4669759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CF902C-6996-3946-8388-3DEAB20628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162800" y="1701672"/>
            <a:ext cx="1214177" cy="24640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0391961"/>
      </p:ext>
    </p:extLst>
  </p:cSld>
  <p:clrMapOvr>
    <a:masterClrMapping/>
  </p:clrMapOvr>
  <p:transition spd="slow" advClick="0" advTm="8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CAPT Jon A. McBride,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August 07,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EC8DA-0C5E-DE41-9786-55ABB74E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76398" y="1752600"/>
            <a:ext cx="5791202" cy="4343400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5216996"/>
      </p:ext>
    </p:extLst>
  </p:cSld>
  <p:clrMapOvr>
    <a:masterClrMapping/>
  </p:clrMapOvr>
  <p:transition spd="slow" advClick="0" advTm="8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D2651-ED76-3E77-6043-EAAE3F5F2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2851B836-94FC-7825-C206-D299B057A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CDR John C. “JC” Davis II,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August 31, 2024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5DFD853-496E-7503-2E30-BF1A8AEAB22F}"/>
              </a:ext>
            </a:extLst>
          </p:cNvPr>
          <p:cNvSpPr>
            <a:spLocks/>
          </p:cNvSpPr>
          <p:nvPr/>
        </p:nvSpPr>
        <p:spPr bwMode="auto">
          <a:xfrm>
            <a:off x="6553200" y="3751183"/>
            <a:ext cx="2400087" cy="13542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Distinguished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Flying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Cross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(3)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2F70CA-B30A-CA45-CFD8-7BF2053625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75558" y="1511300"/>
            <a:ext cx="3392884" cy="51181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tl" rotWithShape="0">
              <a:srgbClr val="000000">
                <a:alpha val="9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915581-7EA9-9402-0E6A-EF10A6AA9C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0" y="1502896"/>
            <a:ext cx="986643" cy="20023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2968993"/>
      </p:ext>
    </p:extLst>
  </p:cSld>
  <p:clrMapOvr>
    <a:masterClrMapping/>
  </p:clrMapOvr>
  <p:transition spd="slow" advClick="0" advTm="8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24C26-621F-5B61-14FF-C1D2A86C3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A95E0F41-D08A-5782-7037-E68DE5126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CDR John C. “JC” Davis II,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August 31, 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D2830C-53C5-EE7B-E621-1C62595B26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67924" y="2133600"/>
            <a:ext cx="4942476" cy="364507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tl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534919"/>
      </p:ext>
    </p:extLst>
  </p:cSld>
  <p:clrMapOvr>
    <a:masterClrMapping/>
  </p:clrMapOvr>
  <p:transition spd="slow" advClick="0" advTm="8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23EF0-82D3-C3F0-8497-22BC29645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6EAD19AD-84EB-907D-77C5-711D2F0CD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Col Melvin H. </a:t>
            </a:r>
            <a:r>
              <a:rPr lang="en-US" sz="4200" dirty="0" err="1">
                <a:solidFill>
                  <a:schemeClr val="tx1"/>
                </a:solidFill>
                <a:latin typeface="Times"/>
                <a:cs typeface="Times"/>
              </a:rPr>
              <a:t>Sautter</a:t>
            </a: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, USMC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September 06, 2024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32A7924-CDEC-E39E-4B66-970B86FB31B2}"/>
              </a:ext>
            </a:extLst>
          </p:cNvPr>
          <p:cNvSpPr>
            <a:spLocks/>
          </p:cNvSpPr>
          <p:nvPr/>
        </p:nvSpPr>
        <p:spPr bwMode="auto">
          <a:xfrm>
            <a:off x="7162800" y="4513183"/>
            <a:ext cx="1219200" cy="13542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Legion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 of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Merit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2200" dirty="0">
              <a:latin typeface="Times"/>
              <a:ea typeface="Helvetica Neue Bold Condensed" charset="0"/>
              <a:cs typeface="Times"/>
              <a:sym typeface="Helvetica Neue Bold Condense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8FDC9-80AF-EA3F-8700-E54EBE1DA4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2217271" y="2336320"/>
            <a:ext cx="4669759" cy="3502319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0BBE1E-AF08-F807-F3C7-393959CC63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162800" y="1726935"/>
            <a:ext cx="1214177" cy="24640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125590"/>
      </p:ext>
    </p:extLst>
  </p:cSld>
  <p:clrMapOvr>
    <a:masterClrMapping/>
  </p:clrMapOvr>
  <p:transition spd="slow" advClick="0" advTm="8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CD3AC-9308-7661-A140-7151A4227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53B97573-789B-DF37-01D0-F49212A4E5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Col Melvin H. </a:t>
            </a:r>
            <a:r>
              <a:rPr lang="en-US" sz="4200" dirty="0" err="1">
                <a:solidFill>
                  <a:schemeClr val="tx1"/>
                </a:solidFill>
                <a:latin typeface="Times"/>
                <a:cs typeface="Times"/>
              </a:rPr>
              <a:t>Sautter</a:t>
            </a: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, USMC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September 06,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FB92F-4B94-A54C-4E26-F1D87A94FF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84901" y="1781985"/>
            <a:ext cx="3539699" cy="4542615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3530723"/>
      </p:ext>
    </p:extLst>
  </p:cSld>
  <p:clrMapOvr>
    <a:masterClrMapping/>
  </p:clrMapOvr>
  <p:transition spd="slow" advClick="0" advTm="8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6E2C2-9C9D-C8DD-E3D5-BF2A540C3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328E14EC-4549-3268-74A8-0901C849C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RADM Thomas C. Watson Jr.,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November 01, 2024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193DA96-9B93-CCF1-7787-B4312BE2CAE9}"/>
              </a:ext>
            </a:extLst>
          </p:cNvPr>
          <p:cNvSpPr>
            <a:spLocks/>
          </p:cNvSpPr>
          <p:nvPr/>
        </p:nvSpPr>
        <p:spPr bwMode="auto">
          <a:xfrm>
            <a:off x="7315200" y="4453860"/>
            <a:ext cx="1600200" cy="13542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Distinguished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 Flying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Cross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(2)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7AF60-51E0-1246-AB3D-E0200D16BF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81200" y="1717213"/>
            <a:ext cx="5141902" cy="4897049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582CAC-255A-10DD-7B45-31D637AF59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70111" y="1676401"/>
            <a:ext cx="1214177" cy="24640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9E72E5-D39F-D307-6242-F113DF8F933B}"/>
              </a:ext>
            </a:extLst>
          </p:cNvPr>
          <p:cNvSpPr txBox="1"/>
          <p:nvPr/>
        </p:nvSpPr>
        <p:spPr>
          <a:xfrm>
            <a:off x="7644384" y="454761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99778"/>
      </p:ext>
    </p:extLst>
  </p:cSld>
  <p:clrMapOvr>
    <a:masterClrMapping/>
  </p:clrMapOvr>
  <p:transition spd="slow" advClick="0" advTm="8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2286B-5A6A-5165-C47B-9BA442869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E7C67370-8420-66A9-93D8-EC973E08A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RADM Thomas C. Watson Jr.,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November 01,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3AB5A-C60E-1ED6-10D7-910A1A8B11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84742" y="1702076"/>
            <a:ext cx="4134817" cy="4927324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169893"/>
      </p:ext>
    </p:extLst>
  </p:cSld>
  <p:clrMapOvr>
    <a:masterClrMapping/>
  </p:clrMapOvr>
  <p:transition spd="slow" advClick="0" advTm="8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533400"/>
            <a:ext cx="2057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533400" y="144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/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endParaRPr lang="en-US" sz="4400">
              <a:solidFill>
                <a:schemeClr val="tx2"/>
              </a:solidFill>
              <a:latin typeface="Times New Roman" charset="0"/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392198" name="Rectangle 6"/>
          <p:cNvSpPr>
            <a:spLocks noChangeArrowheads="1"/>
          </p:cNvSpPr>
          <p:nvPr/>
        </p:nvSpPr>
        <p:spPr bwMode="auto">
          <a:xfrm>
            <a:off x="609600" y="1371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/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endParaRPr lang="en-US" sz="4400">
              <a:solidFill>
                <a:schemeClr val="tx2"/>
              </a:solidFill>
              <a:latin typeface="Times New Roman" charset="0"/>
              <a:ea typeface="MS Pゴシック" pitchFamily="-92" charset="-128"/>
              <a:cs typeface="MS Pゴシック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03604"/>
      </p:ext>
    </p:extLst>
  </p:cSld>
  <p:clrMapOvr>
    <a:masterClrMapping/>
  </p:clrMapOvr>
  <p:transition advClick="0" advTm="4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BFAC8-7EC5-ED45-8808-63A505E1B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AD934274-0264-C8F3-6151-FEBBBB0CF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CDR J. Richard Brown,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January 15, 2025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B96FC71-1DD7-57DC-54E6-57CF1CA5A25B}"/>
              </a:ext>
            </a:extLst>
          </p:cNvPr>
          <p:cNvSpPr>
            <a:spLocks/>
          </p:cNvSpPr>
          <p:nvPr/>
        </p:nvSpPr>
        <p:spPr bwMode="auto">
          <a:xfrm>
            <a:off x="7255313" y="4513183"/>
            <a:ext cx="1355287" cy="13542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Meritorious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 Service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Medal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2200" dirty="0">
              <a:latin typeface="Times"/>
              <a:ea typeface="Helvetica Neue Bold Condensed" charset="0"/>
              <a:cs typeface="Times"/>
              <a:sym typeface="Helvetica Neue Bold Condense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90DFD-956F-9D25-1BCB-CF8A830F8B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14600" y="1795920"/>
            <a:ext cx="4099179" cy="4376280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A77C52-AD99-42A3-7984-D838D79AF4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917" r="22917"/>
          <a:stretch/>
        </p:blipFill>
        <p:spPr>
          <a:xfrm>
            <a:off x="7315200" y="1813560"/>
            <a:ext cx="1188720" cy="23774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166560"/>
      </p:ext>
    </p:extLst>
  </p:cSld>
  <p:clrMapOvr>
    <a:masterClrMapping/>
  </p:clrMapOvr>
  <p:transition spd="slow" advClick="0" advTm="8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06E5A-BF84-4BF2-B783-1FE452A68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0F9425C3-D9BB-5A37-5C1B-802329B735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CDR J. Richard Brown,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January 15,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3CC05E-426F-AD21-405A-E486E54652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62200" y="1752600"/>
            <a:ext cx="4495800" cy="4495800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4226267"/>
      </p:ext>
    </p:extLst>
  </p:cSld>
  <p:clrMapOvr>
    <a:masterClrMapping/>
  </p:clrMapOvr>
  <p:transition spd="slow" advClick="0" advTm="8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ECB09-7B20-47FC-AEF5-10546C1EF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54A5023E-EBEE-2167-363F-AFB8BB147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CAPT Fred A.W. Franke,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February 17, 2025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C07CF04-2579-E830-EB64-C2AE8CEE58F9}"/>
              </a:ext>
            </a:extLst>
          </p:cNvPr>
          <p:cNvSpPr>
            <a:spLocks/>
          </p:cNvSpPr>
          <p:nvPr/>
        </p:nvSpPr>
        <p:spPr bwMode="auto">
          <a:xfrm>
            <a:off x="7162800" y="4513183"/>
            <a:ext cx="1219200" cy="13542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Legion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 of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Merit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2200" dirty="0">
              <a:latin typeface="Times"/>
              <a:ea typeface="Helvetica Neue Bold Condensed" charset="0"/>
              <a:cs typeface="Times"/>
              <a:sym typeface="Helvetica Neue Bold Condense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7D7FE-429C-E266-FD19-BAA8B938C9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2636918" y="1823987"/>
            <a:ext cx="3870163" cy="4489390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A7D623-7A9E-CE9F-7964-4C104C7A87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162800" y="1726935"/>
            <a:ext cx="1214177" cy="24640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464040"/>
      </p:ext>
    </p:extLst>
  </p:cSld>
  <p:clrMapOvr>
    <a:masterClrMapping/>
  </p:clrMapOvr>
  <p:transition spd="slow" advClick="0" advTm="8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ADF5C-74A0-05C1-5757-5DAC23DA8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A14357FC-0F70-D419-086C-AE5A9412D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CAPT Fred A.W. Franke,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February 17,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1672B-2CD1-EC21-6E86-6CE867DCB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3103975" y="1814130"/>
            <a:ext cx="2936049" cy="4489390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7152146"/>
      </p:ext>
    </p:extLst>
  </p:cSld>
  <p:clrMapOvr>
    <a:masterClrMapping/>
  </p:clrMapOvr>
  <p:transition spd="slow" advClick="0" advTm="8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689513"/>
      </p:ext>
    </p:extLst>
  </p:cSld>
  <p:clrMapOvr>
    <a:masterClrMapping/>
  </p:clrMapOvr>
  <p:transition advClick="0" advTm="2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09600"/>
            <a:ext cx="9141664" cy="990600"/>
          </a:xfrm>
          <a:noFill/>
          <a:ln/>
          <a:effectLst>
            <a:outerShdw algn="ctr" rotWithShape="0">
              <a:srgbClr val="FFFFFF"/>
            </a:outerShdw>
          </a:effectLst>
        </p:spPr>
        <p:txBody>
          <a:bodyPr lIns="0" tIns="0" rIns="0" bIns="0"/>
          <a:lstStyle/>
          <a:p>
            <a:r>
              <a:rPr lang="en-US" sz="4200" b="1" dirty="0">
                <a:solidFill>
                  <a:schemeClr val="tx1"/>
                </a:solidFill>
                <a:latin typeface="Times"/>
                <a:cs typeface="Times"/>
              </a:rPr>
              <a:t>Golden Eagle Spouses/Widows</a:t>
            </a:r>
            <a:endParaRPr lang="en-US" b="1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5" y="1219200"/>
            <a:ext cx="9144000" cy="4876800"/>
          </a:xfrm>
          <a:noFill/>
          <a:ln/>
          <a:effectLst/>
        </p:spPr>
        <p:txBody>
          <a:bodyPr wrap="none"/>
          <a:lstStyle/>
          <a:p>
            <a:pPr marL="285750" indent="0">
              <a:lnSpc>
                <a:spcPct val="90000"/>
              </a:lnSpc>
              <a:buFont typeface="Wingdings" charset="2"/>
              <a:buNone/>
              <a:tabLst>
                <a:tab pos="5027613" algn="l"/>
              </a:tabLst>
            </a:pPr>
            <a:endParaRPr lang="en-US" sz="400" dirty="0">
              <a:latin typeface="Times" charset="0"/>
            </a:endParaRPr>
          </a:p>
          <a:p>
            <a:pPr marL="285750" indent="0" algn="dist">
              <a:lnSpc>
                <a:spcPct val="80000"/>
              </a:lnSpc>
              <a:buNone/>
              <a:tabLst>
                <a:tab pos="5027613" algn="l"/>
              </a:tabLst>
            </a:pPr>
            <a:r>
              <a:rPr lang="en-US" sz="3400" dirty="0">
                <a:latin typeface="Times" charset="0"/>
              </a:rPr>
              <a:t>     </a:t>
            </a:r>
            <a:endParaRPr lang="en-US" sz="2600" dirty="0">
              <a:latin typeface="Times" charset="0"/>
            </a:endParaRPr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4065588" y="9556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0"/>
          </a:p>
        </p:txBody>
      </p:sp>
      <p:pic>
        <p:nvPicPr>
          <p:cNvPr id="5" name="44 sec trimmed Wedding Song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29800" y="6519863"/>
            <a:ext cx="185737" cy="185737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spect="1"/>
          </p:cNvSpPr>
          <p:nvPr/>
        </p:nvSpPr>
        <p:spPr>
          <a:xfrm>
            <a:off x="1374936" y="1905000"/>
            <a:ext cx="7616664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3200" dirty="0">
                <a:latin typeface="Times" charset="0"/>
              </a:rPr>
              <a:t>Lynn Watson		  April 20, 2024</a:t>
            </a:r>
          </a:p>
          <a:p>
            <a:r>
              <a:rPr lang="en-US" sz="3200" dirty="0">
                <a:latin typeface="Times" charset="0"/>
              </a:rPr>
              <a:t>Jetta Lenox		  August 20, 2024</a:t>
            </a:r>
          </a:p>
          <a:p>
            <a:r>
              <a:rPr lang="en-US" sz="3200" dirty="0">
                <a:solidFill>
                  <a:srgbClr val="FF0000"/>
                </a:solidFill>
                <a:latin typeface="Times" charset="0"/>
              </a:rPr>
              <a:t>	</a:t>
            </a:r>
            <a:endParaRPr lang="en-US" sz="3200" dirty="0"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419460" y="2353449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97584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1818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051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80392"/>
            <a:ext cx="9144000" cy="1354217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Times"/>
                <a:cs typeface="Times"/>
              </a:rPr>
              <a:t>God bless them all … </a:t>
            </a:r>
            <a:br>
              <a:rPr lang="en-US" dirty="0">
                <a:latin typeface="Times"/>
                <a:cs typeface="Times"/>
              </a:rPr>
            </a:br>
            <a:r>
              <a:rPr lang="en-US" dirty="0">
                <a:latin typeface="Times"/>
                <a:cs typeface="Times"/>
              </a:rPr>
              <a:t>each one an American original</a:t>
            </a:r>
          </a:p>
        </p:txBody>
      </p:sp>
    </p:spTree>
    <p:extLst>
      <p:ext uri="{BB962C8B-B14F-4D97-AF65-F5344CB8AC3E}">
        <p14:creationId xmlns:p14="http://schemas.microsoft.com/office/powerpoint/2010/main" val="3642087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D64C-437F-5E4E-B602-9712F39E9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52346"/>
            <a:ext cx="9144000" cy="677108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r>
              <a:rPr lang="en-US" dirty="0">
                <a:latin typeface="Times" pitchFamily="2" charset="0"/>
              </a:rPr>
              <a:t>Eulogies</a:t>
            </a:r>
          </a:p>
        </p:txBody>
      </p:sp>
    </p:spTree>
    <p:extLst>
      <p:ext uri="{BB962C8B-B14F-4D97-AF65-F5344CB8AC3E}">
        <p14:creationId xmlns:p14="http://schemas.microsoft.com/office/powerpoint/2010/main" val="522788997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57239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wrap="none" lIns="0" tIns="0" rIns="0" bIns="0">
            <a:no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LtCol Harlan P. Chapman, USMC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May 06,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849F5-3337-F047-915C-346F62D1EC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34341" y="1809197"/>
            <a:ext cx="4271259" cy="459160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800909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57239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wrap="none" lIns="0" tIns="0" rIns="0" bIns="0">
            <a:no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RADM Kenneth Pettigrew, USNR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June 23,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849F5-3337-F047-915C-346F62D1EC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93792" y="1752600"/>
            <a:ext cx="4388008" cy="475367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231940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0156" y="1628001"/>
            <a:ext cx="4103688" cy="553998"/>
          </a:xfrm>
          <a:effectLst>
            <a:outerShdw algn="ctr" rotWithShape="0">
              <a:srgbClr val="FFFFFF"/>
            </a:outerShdw>
          </a:effectLst>
        </p:spPr>
        <p:txBody>
          <a:bodyPr wrap="none" lIns="0" tIns="0" rIns="0" bIns="0" anchor="ctr" anchorCtr="0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i="1" dirty="0">
                <a:latin typeface="Times"/>
                <a:cs typeface="Times"/>
              </a:rPr>
              <a:t>“The Golden Eagles”</a:t>
            </a:r>
          </a:p>
        </p:txBody>
      </p:sp>
      <p:pic>
        <p:nvPicPr>
          <p:cNvPr id="30724" name="Picture 4" descr="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533400"/>
            <a:ext cx="2057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533400" y="144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/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endParaRPr lang="en-US" sz="4400">
              <a:solidFill>
                <a:schemeClr val="tx2"/>
              </a:solidFill>
              <a:latin typeface="Times New Roman" charset="0"/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392198" name="Rectangle 6"/>
          <p:cNvSpPr>
            <a:spLocks noChangeArrowheads="1"/>
          </p:cNvSpPr>
          <p:nvPr/>
        </p:nvSpPr>
        <p:spPr bwMode="auto">
          <a:xfrm>
            <a:off x="609600" y="1371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/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endParaRPr lang="en-US" sz="4400">
              <a:solidFill>
                <a:schemeClr val="tx2"/>
              </a:solidFill>
              <a:latin typeface="Times New Roman" charset="0"/>
              <a:ea typeface="MS Pゴシック" pitchFamily="-92" charset="-128"/>
              <a:cs typeface="MS Pゴシック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2887265"/>
      </p:ext>
    </p:extLst>
  </p:cSld>
  <p:clrMapOvr>
    <a:masterClrMapping/>
  </p:clrMapOvr>
  <p:transition advClick="0" advTm="40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12921"/>
            <a:ext cx="9144000" cy="1563479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no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CAPT William S. “Bud” Orr,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July 08,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DDC511-53B6-8B42-81D6-DD2A018836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71775" y="1752600"/>
            <a:ext cx="3600450" cy="4800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27000" dist="76200" dir="2700000" algn="ctr" rotWithShape="0">
              <a:schemeClr val="tx1">
                <a:alpha val="9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311325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CAPT Jon A. McBride,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August 07,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EC8DA-0C5E-DE41-9786-55ABB74E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76398" y="1752600"/>
            <a:ext cx="5791202" cy="4343400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712557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24C26-621F-5B61-14FF-C1D2A86C3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A95E0F41-D08A-5782-7037-E68DE5126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CDR John C. “JC” Davis II,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August 31, 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D2830C-53C5-EE7B-E621-1C62595B26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67924" y="2057400"/>
            <a:ext cx="4942476" cy="364507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tl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28286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CD3AC-9308-7661-A140-7151A4227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53B97573-789B-DF37-01D0-F49212A4E5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Col Melvin H. </a:t>
            </a:r>
            <a:r>
              <a:rPr lang="en-US" sz="4200" dirty="0" err="1">
                <a:solidFill>
                  <a:schemeClr val="tx1"/>
                </a:solidFill>
                <a:latin typeface="Times"/>
                <a:cs typeface="Times"/>
              </a:rPr>
              <a:t>Sautter</a:t>
            </a: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, USMC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September 06,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FB92F-4B94-A54C-4E26-F1D87A94FF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2228057" y="2183348"/>
            <a:ext cx="4666597" cy="3636310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944786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2286B-5A6A-5165-C47B-9BA442869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E7C67370-8420-66A9-93D8-EC973E08A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RADM Thomas C. Watson Jr.,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November 01,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3AB5A-C60E-1ED6-10D7-910A1A8B11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84742" y="1702076"/>
            <a:ext cx="4134817" cy="4927324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024467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06E5A-BF84-4BF2-B783-1FE452A68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0F9425C3-D9BB-5A37-5C1B-802329B735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CDR J. Richard Brown,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January 15,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3CC05E-426F-AD21-405A-E486E54652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62200" y="1752600"/>
            <a:ext cx="4495800" cy="4495800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4398096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ADF5C-74A0-05C1-5757-5DAC23DA8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A14357FC-0F70-D419-086C-AE5A9412D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9027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CAPT Fred A.W. Franke, USN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February 17,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1672B-2CD1-EC21-6E86-6CE867DCB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3103975" y="1814130"/>
            <a:ext cx="2936049" cy="4489390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95000"/>
              </a:prst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79746237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201635"/>
      </p:ext>
    </p:extLst>
  </p:cSld>
  <p:clrMapOvr>
    <a:masterClrMapping/>
  </p:clrMapOvr>
  <p:transition advClick="0" advTm="2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6126" y="2917448"/>
            <a:ext cx="2851743" cy="892552"/>
          </a:xfrm>
          <a:effectLst>
            <a:outerShdw algn="ctr" rotWithShape="0">
              <a:srgbClr val="FFFFFF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en-US" sz="5800" dirty="0">
                <a:latin typeface="Times"/>
                <a:cs typeface="Times"/>
              </a:rPr>
              <a:t>2024–’25	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28001"/>
            <a:ext cx="9144000" cy="553998"/>
          </a:xfrm>
          <a:effectLst>
            <a:outerShdw algn="ctr" rotWithShape="0">
              <a:srgbClr val="FFFFFF"/>
            </a:outerShdw>
          </a:effectLst>
        </p:spPr>
        <p:txBody>
          <a:bodyPr lIns="0" tIns="0" rIns="0" bIns="0" anchor="ctr" anchorCtr="0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i="1" dirty="0">
                <a:latin typeface="Times"/>
                <a:cs typeface="Times"/>
              </a:rPr>
              <a:t>“The Golden Eagles”</a:t>
            </a:r>
          </a:p>
        </p:txBody>
      </p:sp>
      <p:pic>
        <p:nvPicPr>
          <p:cNvPr id="30724" name="Picture 4" descr="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533400"/>
            <a:ext cx="2057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533400" y="144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/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endParaRPr lang="en-US" sz="4400">
              <a:solidFill>
                <a:schemeClr val="tx2"/>
              </a:solidFill>
              <a:latin typeface="Times New Roman" charset="0"/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392198" name="Rectangle 6"/>
          <p:cNvSpPr>
            <a:spLocks noChangeArrowheads="1"/>
          </p:cNvSpPr>
          <p:nvPr/>
        </p:nvSpPr>
        <p:spPr bwMode="auto">
          <a:xfrm>
            <a:off x="609600" y="1371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/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endParaRPr lang="en-US" sz="4400">
              <a:solidFill>
                <a:schemeClr val="tx2"/>
              </a:solidFill>
              <a:latin typeface="Times New Roman" charset="0"/>
              <a:ea typeface="MS Pゴシック" pitchFamily="-92" charset="-128"/>
              <a:cs typeface="MS Pゴシック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6798309"/>
      </p:ext>
    </p:extLst>
  </p:cSld>
  <p:clrMapOvr>
    <a:masterClrMapping/>
  </p:clrMapOvr>
  <p:transition advClick="0" advTm="4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6126" y="2917448"/>
            <a:ext cx="2851743" cy="892552"/>
          </a:xfrm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5800" dirty="0">
                <a:latin typeface="Times"/>
                <a:cs typeface="Times"/>
              </a:rPr>
              <a:t>2024–’25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0156" y="1628001"/>
            <a:ext cx="4103688" cy="553998"/>
          </a:xfrm>
        </p:spPr>
        <p:txBody>
          <a:bodyPr wrap="none" lIns="0" tIns="0" rIns="0" bIns="0" anchor="ctr" anchorCtr="0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i="1" dirty="0">
                <a:latin typeface="Times"/>
                <a:cs typeface="Times"/>
              </a:rPr>
              <a:t>“The Golden Eagles”</a:t>
            </a:r>
          </a:p>
        </p:txBody>
      </p:sp>
      <p:pic>
        <p:nvPicPr>
          <p:cNvPr id="30724" name="Picture 4" descr="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533400"/>
            <a:ext cx="2057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685800" y="144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/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endParaRPr lang="en-US" sz="4400">
              <a:solidFill>
                <a:schemeClr val="tx2"/>
              </a:solidFill>
              <a:latin typeface="Times New Roman" charset="0"/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392198" name="Rectangle 6"/>
          <p:cNvSpPr>
            <a:spLocks noChangeArrowheads="1"/>
          </p:cNvSpPr>
          <p:nvPr/>
        </p:nvSpPr>
        <p:spPr bwMode="auto">
          <a:xfrm>
            <a:off x="609600" y="1371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/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endParaRPr lang="en-US" sz="4400">
              <a:solidFill>
                <a:schemeClr val="tx2"/>
              </a:solidFill>
              <a:latin typeface="Times New Roman" charset="0"/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392199" name="Text Box 7"/>
          <p:cNvSpPr txBox="1">
            <a:spLocks noChangeArrowheads="1"/>
          </p:cNvSpPr>
          <p:nvPr/>
        </p:nvSpPr>
        <p:spPr bwMode="auto">
          <a:xfrm>
            <a:off x="0" y="4363760"/>
            <a:ext cx="9143999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800" dirty="0">
                <a:solidFill>
                  <a:schemeClr val="tx2"/>
                </a:solidFill>
                <a:effectLst>
                  <a:outerShdw blurRad="152400" dist="76200" dir="2700000">
                    <a:schemeClr val="tx2">
                      <a:alpha val="95000"/>
                    </a:schemeClr>
                  </a:outerShdw>
                </a:effectLst>
                <a:latin typeface="Times"/>
                <a:ea typeface="MS Pゴシック" pitchFamily="-92" charset="-128"/>
                <a:cs typeface="Times"/>
              </a:rPr>
              <a:t> Last Take Offs</a:t>
            </a:r>
          </a:p>
        </p:txBody>
      </p:sp>
    </p:spTree>
    <p:extLst>
      <p:ext uri="{BB962C8B-B14F-4D97-AF65-F5344CB8AC3E}">
        <p14:creationId xmlns:p14="http://schemas.microsoft.com/office/powerpoint/2010/main" val="3299575304"/>
      </p:ext>
    </p:extLst>
  </p:cSld>
  <p:clrMapOvr>
    <a:masterClrMapping/>
  </p:clrMapOvr>
  <p:transition advClick="0" advTm="4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57239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wrap="none" lIns="0" tIns="0" rIns="0" bIns="0">
            <a:no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LtCol Harlan P. Chapman, USMC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May 06, 2024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7239000" y="4538246"/>
            <a:ext cx="12192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Silver Star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849F5-3337-F047-915C-346F62D1EC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69309" y="1776325"/>
            <a:ext cx="3983891" cy="454827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C59ED1-45A4-CF41-B81B-8EF3AC09CA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0" y="1792942"/>
            <a:ext cx="1219199" cy="24742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4454387"/>
      </p:ext>
    </p:extLst>
  </p:cSld>
  <p:clrMapOvr>
    <a:masterClrMapping/>
  </p:clrMapOvr>
  <p:transition spd="slow" advClick="0" advTm="8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57239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wrap="none" lIns="0" tIns="0" rIns="0" bIns="0">
            <a:no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LtCol Harlan P. Chapman, USMC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May 06,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849F5-3337-F047-915C-346F62D1EC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34341" y="1809197"/>
            <a:ext cx="4271259" cy="459160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350988"/>
      </p:ext>
    </p:extLst>
  </p:cSld>
  <p:clrMapOvr>
    <a:masterClrMapping/>
  </p:clrMapOvr>
  <p:transition spd="slow" advClick="0" advTm="8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57239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wrap="none" lIns="0" tIns="0" rIns="0" bIns="0">
            <a:no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RADM Kenneth Pettigrew, USNR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June 23, 2024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7315200" y="4572000"/>
            <a:ext cx="12192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"/>
                <a:ea typeface="Helvetica Neue Bold Condensed" charset="0"/>
                <a:cs typeface="Times"/>
                <a:sym typeface="Helvetica Neue Bold Condensed" charset="0"/>
              </a:rPr>
              <a:t>Silver Star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849F5-3337-F047-915C-346F62D1EC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43022" y="1700852"/>
            <a:ext cx="3899001" cy="487375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C59ED1-45A4-CF41-B81B-8EF3AC09CA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15200" y="1676400"/>
            <a:ext cx="1219199" cy="24742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2510879"/>
      </p:ext>
    </p:extLst>
  </p:cSld>
  <p:clrMapOvr>
    <a:masterClrMapping/>
  </p:clrMapOvr>
  <p:transition spd="slow" advClick="0" advTm="8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57239"/>
            <a:ext cx="9144000" cy="1138773"/>
          </a:xfrm>
          <a:effectLst>
            <a:outerShdw algn="ctr" rotWithShape="0">
              <a:srgbClr val="FFFFFF"/>
            </a:outerShdw>
          </a:effectLst>
        </p:spPr>
        <p:txBody>
          <a:bodyPr wrap="none" lIns="0" tIns="0" rIns="0" bIns="0">
            <a:noAutofit/>
          </a:bodyPr>
          <a:lstStyle/>
          <a:p>
            <a:pPr eaLnBrk="1" hangingPunct="1">
              <a:defRPr/>
            </a:pPr>
            <a: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  <a:t>RADM Kenneth Pettigrew, USNR (Ret)</a:t>
            </a:r>
            <a:br>
              <a:rPr lang="en-US" sz="42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June 23,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849F5-3337-F047-915C-346F62D1EC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93792" y="1752600"/>
            <a:ext cx="4388008" cy="475367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27000" dist="76200" dir="2700000" algn="ctr" rotWithShape="0">
              <a:srgbClr val="000000">
                <a:alpha val="9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6852758"/>
      </p:ext>
    </p:extLst>
  </p:cSld>
  <p:clrMapOvr>
    <a:masterClrMapping/>
  </p:clrMapOvr>
  <p:transition spd="slow" advClick="0" advTm="8000">
    <p:fade/>
  </p:transition>
</p:sld>
</file>

<file path=ppt/theme/theme1.xml><?xml version="1.0" encoding="utf-8"?>
<a:theme xmlns:a="http://schemas.openxmlformats.org/drawingml/2006/main" name="Blue Horizon">
  <a:themeElements>
    <a:clrScheme name="Blue Horizon 2">
      <a:dk1>
        <a:srgbClr val="000000"/>
      </a:dk1>
      <a:lt1>
        <a:srgbClr val="E8EAE9"/>
      </a:lt1>
      <a:dk2>
        <a:srgbClr val="000000"/>
      </a:dk2>
      <a:lt2>
        <a:srgbClr val="3E3E5C"/>
      </a:lt2>
      <a:accent1>
        <a:srgbClr val="60597B"/>
      </a:accent1>
      <a:accent2>
        <a:srgbClr val="6666FF"/>
      </a:accent2>
      <a:accent3>
        <a:srgbClr val="F2F3F2"/>
      </a:accent3>
      <a:accent4>
        <a:srgbClr val="000000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ue Horizon 2">
    <a:dk1>
      <a:srgbClr val="000000"/>
    </a:dk1>
    <a:lt1>
      <a:srgbClr val="E8EAE9"/>
    </a:lt1>
    <a:dk2>
      <a:srgbClr val="000000"/>
    </a:dk2>
    <a:lt2>
      <a:srgbClr val="3E3E5C"/>
    </a:lt2>
    <a:accent1>
      <a:srgbClr val="60597B"/>
    </a:accent1>
    <a:accent2>
      <a:srgbClr val="6666FF"/>
    </a:accent2>
    <a:accent3>
      <a:srgbClr val="F2F3F2"/>
    </a:accent3>
    <a:accent4>
      <a:srgbClr val="000000"/>
    </a:accent4>
    <a:accent5>
      <a:srgbClr val="B6B5BF"/>
    </a:accent5>
    <a:accent6>
      <a:srgbClr val="5C5CE7"/>
    </a:accent6>
    <a:hlink>
      <a:srgbClr val="99CCFF"/>
    </a:hlink>
    <a:folHlink>
      <a:srgbClr val="FFFF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14125</TotalTime>
  <Words>549</Words>
  <Application>Microsoft Macintosh PowerPoint</Application>
  <PresentationFormat>On-screen Show (4:3)</PresentationFormat>
  <Paragraphs>86</Paragraphs>
  <Slides>37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Times</vt:lpstr>
      <vt:lpstr>Times New Roman</vt:lpstr>
      <vt:lpstr>Wingdings</vt:lpstr>
      <vt:lpstr>Blue Horizon</vt:lpstr>
      <vt:lpstr>PowerPoint Presentation</vt:lpstr>
      <vt:lpstr>PowerPoint Presentation</vt:lpstr>
      <vt:lpstr>PowerPoint Presentation</vt:lpstr>
      <vt:lpstr>2024–’25 </vt:lpstr>
      <vt:lpstr>2024–’25</vt:lpstr>
      <vt:lpstr>LtCol Harlan P. Chapman, USMC (Ret) May 06, 2024</vt:lpstr>
      <vt:lpstr>LtCol Harlan P. Chapman, USMC (Ret) May 06, 2024</vt:lpstr>
      <vt:lpstr>RADM Kenneth Pettigrew, USNR (Ret) June 23, 2024</vt:lpstr>
      <vt:lpstr>RADM Kenneth Pettigrew, USNR (Ret) June 23, 2024</vt:lpstr>
      <vt:lpstr>CAPT William S. “Bud” Orr, USN (Ret) July 08, 2024</vt:lpstr>
      <vt:lpstr>CAPT William S. “Bud” Orr, USN (Ret) July 08, 2024</vt:lpstr>
      <vt:lpstr>CAPT Jon A. McBride, USN (Ret) August 07, 2024</vt:lpstr>
      <vt:lpstr>CAPT Jon A. McBride, USN (Ret) August 07, 2024</vt:lpstr>
      <vt:lpstr>CDR John C. “JC” Davis II, USN (Ret) August 31, 2024</vt:lpstr>
      <vt:lpstr>CDR John C. “JC” Davis II, USN (Ret) August 31, 2024</vt:lpstr>
      <vt:lpstr>Col Melvin H. Sautter, USMC (Ret) September 06, 2024</vt:lpstr>
      <vt:lpstr>Col Melvin H. Sautter, USMC (Ret) September 06, 2024</vt:lpstr>
      <vt:lpstr>RADM Thomas C. Watson Jr., USN (Ret) November 01, 2024</vt:lpstr>
      <vt:lpstr>RADM Thomas C. Watson Jr., USN (Ret) November 01, 2024</vt:lpstr>
      <vt:lpstr>CDR J. Richard Brown, USN (Ret) January 15, 2025</vt:lpstr>
      <vt:lpstr>CDR J. Richard Brown, USN (Ret) January 15, 2025</vt:lpstr>
      <vt:lpstr>CAPT Fred A.W. Franke, USN (Ret) February 17, 2025</vt:lpstr>
      <vt:lpstr>CAPT Fred A.W. Franke, USN (Ret) February 17, 2025</vt:lpstr>
      <vt:lpstr>PowerPoint Presentation</vt:lpstr>
      <vt:lpstr>Golden Eagle Spouses/Widows</vt:lpstr>
      <vt:lpstr>God bless them all …  each one an American original</vt:lpstr>
      <vt:lpstr>Eulogies</vt:lpstr>
      <vt:lpstr>LtCol Harlan P. Chapman, USMC (Ret) May 06, 2024</vt:lpstr>
      <vt:lpstr>RADM Kenneth Pettigrew, USNR (Ret) June 23, 2024</vt:lpstr>
      <vt:lpstr>CAPT William S. “Bud” Orr, USN (Ret) July 08, 2024</vt:lpstr>
      <vt:lpstr>CAPT Jon A. McBride, USN (Ret) August 07, 2024</vt:lpstr>
      <vt:lpstr>CDR John C. “JC” Davis II, USN (Ret) August 31, 2024</vt:lpstr>
      <vt:lpstr>Col Melvin H. Sautter, USMC (Ret) September 06, 2024</vt:lpstr>
      <vt:lpstr>RADM Thomas C. Watson Jr., USN (Ret) November 01, 2024</vt:lpstr>
      <vt:lpstr>CDR J. Richard Brown, USN (Ret) January 15, 2025</vt:lpstr>
      <vt:lpstr>CAPT Fred A.W. Franke, USN (Ret) February 17, 2025</vt:lpstr>
      <vt:lpstr>PowerPoint Presentation</vt:lpstr>
    </vt:vector>
  </TitlesOfParts>
  <Manager/>
  <Company>Jerrold Zacharias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2005-2006</dc:title>
  <dc:subject/>
  <dc:creator>Jerrold Zacharias</dc:creator>
  <cp:keywords/>
  <dc:description/>
  <cp:lastModifiedBy>Dennis Irelan</cp:lastModifiedBy>
  <cp:revision>2885</cp:revision>
  <dcterms:created xsi:type="dcterms:W3CDTF">2012-07-13T22:47:08Z</dcterms:created>
  <dcterms:modified xsi:type="dcterms:W3CDTF">2025-06-07T14:03:44Z</dcterms:modified>
  <cp:category/>
</cp:coreProperties>
</file>